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Facility payments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0254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2EDE-414F-AAA5-988CFAD63382}"/>
              </c:ext>
            </c:extLst>
          </c:dPt>
          <c:dPt>
            <c:idx val="1"/>
            <c:bubble3D val="0"/>
            <c:spPr>
              <a:solidFill>
                <a:srgbClr val="B08D5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2EDE-414F-AAA5-988CFAD63382}"/>
              </c:ext>
            </c:extLst>
          </c:dPt>
          <c:dPt>
            <c:idx val="2"/>
            <c:bubble3D val="0"/>
            <c:spPr>
              <a:solidFill>
                <a:srgbClr val="C8A87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2EDE-414F-AAA5-988CFAD63382}"/>
              </c:ext>
            </c:extLst>
          </c:dPt>
          <c:dPt>
            <c:idx val="3"/>
            <c:bubble3D val="0"/>
            <c:spPr>
              <a:solidFill>
                <a:srgbClr val="1C5B8C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2EDE-414F-AAA5-988CFAD63382}"/>
              </c:ext>
            </c:extLst>
          </c:dPt>
          <c:dPt>
            <c:idx val="4"/>
            <c:bubble3D val="0"/>
            <c:spPr>
              <a:solidFill>
                <a:srgbClr val="01305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2EDE-414F-AAA5-988CFAD63382}"/>
              </c:ext>
            </c:extLst>
          </c:dPt>
          <c:dPt>
            <c:idx val="5"/>
            <c:bubble3D val="0"/>
            <c:spPr>
              <a:solidFill>
                <a:srgbClr val="6B728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2EDE-414F-AAA5-988CFAD63382}"/>
              </c:ext>
            </c:extLst>
          </c:dPt>
          <c:dPt>
            <c:idx val="6"/>
            <c:bubble3D val="0"/>
            <c:spPr>
              <a:solidFill>
                <a:srgbClr val="E3E0D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2EDE-414F-AAA5-988CFAD63382}"/>
              </c:ext>
            </c:extLst>
          </c:dPt>
          <c:cat>
            <c:strRef>
              <c:f>Sheet1!$A$2:$A$8</c:f>
              <c:strCache>
                <c:ptCount val="7"/>
                <c:pt idx="0">
                  <c:v>Government programs — $5.05M (36%)</c:v>
                </c:pt>
                <c:pt idx="1">
                  <c:v>BCBS — $4.27M (31%)</c:v>
                </c:pt>
                <c:pt idx="2">
                  <c:v>Aetna — $1.11M (8%)</c:v>
                </c:pt>
                <c:pt idx="3">
                  <c:v>UnitedHealthcare — $1.08M (8%)</c:v>
                </c:pt>
                <c:pt idx="4">
                  <c:v>Humana — $0.96M (7%)</c:v>
                </c:pt>
                <c:pt idx="5">
                  <c:v>Cigna — $0.50M (4%)</c:v>
                </c:pt>
                <c:pt idx="6">
                  <c:v>Other &amp; patient pay — $0.85M (6%)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36</c:v>
                </c:pt>
                <c:pt idx="1">
                  <c:v>31</c:v>
                </c:pt>
                <c:pt idx="2">
                  <c:v>8</c:v>
                </c:pt>
                <c:pt idx="3">
                  <c:v>8</c:v>
                </c:pt>
                <c:pt idx="4">
                  <c:v>7</c:v>
                </c:pt>
                <c:pt idx="5">
                  <c:v>4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EDE-414F-AAA5-988CFAD633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8"/>
      </c:doughnutChart>
      <c:spPr>
        <a:noFill/>
        <a:ln>
          <a:noFill/>
        </a:ln>
        <a:effectLst/>
      </c:spPr>
    </c:plotArea>
    <c:legend>
      <c:legendPos val="r"/>
      <c:overlay val="0"/>
      <c:txPr>
        <a:bodyPr/>
        <a:lstStyle/>
        <a:p>
          <a:pPr>
            <a:defRPr sz="800">
              <a:solidFill>
                <a:srgbClr val="002545"/>
              </a:solidFill>
              <a:latin typeface="Libre Franklin"/>
              <a:cs typeface="Libre Franklin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of CMS</c:v>
                </c:pt>
              </c:strCache>
            </c:strRef>
          </c:tx>
          <c:spPr>
            <a:solidFill>
              <a:srgbClr val="B08D57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002545"/>
                    </a:solidFill>
                    <a:latin typeface="Libre Franklin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UnitedHealthcare</c:v>
                </c:pt>
                <c:pt idx="1">
                  <c:v>Aetna*</c:v>
                </c:pt>
                <c:pt idx="2">
                  <c:v>BCBS</c:v>
                </c:pt>
                <c:pt idx="3">
                  <c:v>Cigna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113.4</c:v>
                </c:pt>
                <c:pt idx="1">
                  <c:v>115</c:v>
                </c:pt>
                <c:pt idx="2">
                  <c:v>170.3</c:v>
                </c:pt>
                <c:pt idx="3">
                  <c:v>171.8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64-4F4E-9173-1FE7781AB85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50" b="0" i="0" u="none" strike="noStrike">
                <a:solidFill>
                  <a:srgbClr val="002545"/>
                </a:solidFill>
                <a:latin typeface="Libre Franklin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0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The Surgery Center</c:v>
                </c:pt>
              </c:strCache>
            </c:strRef>
          </c:tx>
          <c:spPr>
            <a:solidFill>
              <a:srgbClr val="C1006A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The Surgery Center</c:v>
                </c:pt>
                <c:pt idx="1">
                  <c:v>Competitor 1</c:v>
                </c:pt>
                <c:pt idx="2">
                  <c:v>Competitor 2</c:v>
                </c:pt>
                <c:pt idx="3">
                  <c:v>Competitor 3</c:v>
                </c:pt>
                <c:pt idx="4">
                  <c:v>Competitor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C7-4266-93D4-9E6E2E2527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Market ASCs</c:v>
                </c:pt>
              </c:strCache>
            </c:strRef>
          </c:tx>
          <c:spPr>
            <a:solidFill>
              <a:srgbClr val="002545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The Surgery Center</c:v>
                </c:pt>
                <c:pt idx="1">
                  <c:v>Competitor 1</c:v>
                </c:pt>
                <c:pt idx="2">
                  <c:v>Competitor 2</c:v>
                </c:pt>
                <c:pt idx="3">
                  <c:v>Competitor 3</c:v>
                </c:pt>
                <c:pt idx="4">
                  <c:v>Competitor 4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</c:v>
                </c:pt>
                <c:pt idx="1">
                  <c:v>159</c:v>
                </c:pt>
                <c:pt idx="2">
                  <c:v>259</c:v>
                </c:pt>
                <c:pt idx="3">
                  <c:v>146</c:v>
                </c:pt>
                <c:pt idx="4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C7-4266-93D4-9E6E2E2527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002545"/>
                </a:solidFill>
                <a:latin typeface="Libre Franklin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FEDE7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5C6E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Professional percentile</c:v>
                </c:pt>
              </c:strCache>
            </c:strRef>
          </c:tx>
          <c:spPr>
            <a:solidFill>
              <a:srgbClr val="B08D57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002545"/>
                    </a:solidFill>
                    <a:latin typeface="Libre Franklin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BCBS</c:v>
                </c:pt>
                <c:pt idx="1">
                  <c:v>Cigna</c:v>
                </c:pt>
                <c:pt idx="2">
                  <c:v>UnitedHealthcare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91</c:v>
                </c:pt>
                <c:pt idx="1">
                  <c:v>77</c:v>
                </c:pt>
                <c:pt idx="2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FC-41B4-8D78-0D461A0CE75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Facility percentile</c:v>
                </c:pt>
              </c:strCache>
            </c:strRef>
          </c:tx>
          <c:spPr>
            <a:solidFill>
              <a:srgbClr val="C1006A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002545"/>
                    </a:solidFill>
                    <a:latin typeface="Libre Franklin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BCBS</c:v>
                </c:pt>
                <c:pt idx="1">
                  <c:v>Cigna</c:v>
                </c:pt>
                <c:pt idx="2">
                  <c:v>UnitedHealthcare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43</c:v>
                </c:pt>
                <c:pt idx="1">
                  <c:v>53</c:v>
                </c:pt>
                <c:pt idx="2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FC-41B4-8D78-0D461A0CE75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002545"/>
                </a:solidFill>
                <a:latin typeface="Libre Franklin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</c:scaling>
        <c:delete val="0"/>
        <c:axPos val="l"/>
        <c:majorGridlines>
          <c:spPr>
            <a:ln w="6350" cap="flat">
              <a:solidFill>
                <a:srgbClr val="EFEDE7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5C6E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002545"/>
              </a:solidFill>
              <a:latin typeface="Libre Franklin"/>
              <a:cs typeface="Libre Franklin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0415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chart" Target="../charts/chart3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chart" Target="../charts/chart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10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57200"/>
            <a:ext cx="1584960" cy="4754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169164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EXECUTIVE DILIGENCE REPORT  |  PREPARED FOR THE BOARD OF DIRECTORS, CEO &amp; CFO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502920" y="2011680"/>
            <a:ext cx="81381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Payer Contract Diligence:</a:t>
            </a:r>
            <a:endParaRPr lang="en-US" sz="30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Reimbursement Summary &amp; Value Assessment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02920" y="342900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Target:  </a:t>
            </a:r>
            <a:r>
              <a:rPr lang="en-US" sz="120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Multi-site ophthalmology group (“The Practice”) and affiliated ambulatory surgery center (“The Surgery Center”), major Midwest metropolitan market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02920" y="402336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Engagement:  </a:t>
            </a:r>
            <a:r>
              <a:rPr lang="en-US" sz="120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Buy-side platform acquisition  |  Scope: all major commercial contracts, professional + facility  |  2026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230" y="310896"/>
            <a:ext cx="128016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10896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SECTION 5  ·  FACILITY CONTRACTS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02920" y="566928"/>
            <a:ext cx="6766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Surgery Center: every contract below the 55th percentile.</a:t>
            </a:r>
            <a:endParaRPr lang="en-US" sz="2300" dirty="0"/>
          </a:p>
        </p:txBody>
      </p:sp>
      <p:sp>
        <p:nvSpPr>
          <p:cNvPr id="5" name="Shape 2"/>
          <p:cNvSpPr/>
          <p:nvPr/>
        </p:nvSpPr>
        <p:spPr>
          <a:xfrm>
            <a:off x="502920" y="1600200"/>
            <a:ext cx="1938528" cy="1481328"/>
          </a:xfrm>
          <a:prstGeom prst="roundRect">
            <a:avLst>
              <a:gd name="adj" fmla="val 3704"/>
            </a:avLst>
          </a:prstGeom>
          <a:solidFill>
            <a:srgbClr val="F2F6FA"/>
          </a:solidFill>
          <a:ln/>
          <a:effectLst>
            <a:outerShdw blurRad="889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49224" y="1719072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1006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31st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649224" y="2121408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UNITEDHEALTHCARE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649224" y="2340864"/>
            <a:ext cx="166420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78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Weakest facility contract; surgical rates at just 113% of CMS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2587752" y="1600200"/>
            <a:ext cx="1938528" cy="1481328"/>
          </a:xfrm>
          <a:prstGeom prst="roundRect">
            <a:avLst>
              <a:gd name="adj" fmla="val 3704"/>
            </a:avLst>
          </a:prstGeom>
          <a:solidFill>
            <a:srgbClr val="F2F6FA"/>
          </a:solidFill>
          <a:ln/>
          <a:effectLst>
            <a:outerShdw blurRad="889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2734056" y="1719072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1006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43rd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2734056" y="2121408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BCBS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2734056" y="2340864"/>
            <a:ext cx="166420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78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Largest payer (31% of facility payments) ranked in the bottom half</a:t>
            </a:r>
            <a:endParaRPr lang="en-US" sz="780" dirty="0"/>
          </a:p>
        </p:txBody>
      </p:sp>
      <p:sp>
        <p:nvSpPr>
          <p:cNvPr id="13" name="Shape 10"/>
          <p:cNvSpPr/>
          <p:nvPr/>
        </p:nvSpPr>
        <p:spPr>
          <a:xfrm>
            <a:off x="4672584" y="1600200"/>
            <a:ext cx="1938528" cy="1481328"/>
          </a:xfrm>
          <a:prstGeom prst="roundRect">
            <a:avLst>
              <a:gd name="adj" fmla="val 3704"/>
            </a:avLst>
          </a:prstGeom>
          <a:solidFill>
            <a:srgbClr val="F2F6FA"/>
          </a:solidFill>
          <a:ln/>
          <a:effectLst>
            <a:outerShdw blurRad="889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818888" y="1719072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53rd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4818888" y="2121408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CIGNA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4818888" y="2340864"/>
            <a:ext cx="166420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78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Strongest facility contract — still short of the top quartile</a:t>
            </a:r>
            <a:endParaRPr lang="en-US" sz="780" dirty="0"/>
          </a:p>
        </p:txBody>
      </p:sp>
      <p:sp>
        <p:nvSpPr>
          <p:cNvPr id="17" name="Shape 14"/>
          <p:cNvSpPr/>
          <p:nvPr/>
        </p:nvSpPr>
        <p:spPr>
          <a:xfrm>
            <a:off x="6757416" y="1600200"/>
            <a:ext cx="1938528" cy="1481328"/>
          </a:xfrm>
          <a:prstGeom prst="roundRect">
            <a:avLst>
              <a:gd name="adj" fmla="val 3704"/>
            </a:avLst>
          </a:prstGeom>
          <a:solidFill>
            <a:srgbClr val="F2F6FA"/>
          </a:solidFill>
          <a:ln/>
          <a:effectLst>
            <a:outerShdw blurRad="889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903720" y="1719072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N/A</a:t>
            </a:r>
            <a:endParaRPr lang="en-US" sz="2100" dirty="0"/>
          </a:p>
        </p:txBody>
      </p:sp>
      <p:sp>
        <p:nvSpPr>
          <p:cNvPr id="19" name="Text 16"/>
          <p:cNvSpPr/>
          <p:nvPr/>
        </p:nvSpPr>
        <p:spPr>
          <a:xfrm>
            <a:off x="6903720" y="2121408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AETNA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6903720" y="2340864"/>
            <a:ext cx="166420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78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Facility contract status unconfirmed — open diligence item; paying ~115% of CMS on average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502920" y="3310128"/>
            <a:ext cx="4754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Facility surgical rates as % of CMS, by payer</a:t>
            </a:r>
            <a:endParaRPr lang="en-US" sz="1000" dirty="0"/>
          </a:p>
        </p:txBody>
      </p:sp>
      <p:graphicFrame>
        <p:nvGraphicFramePr>
          <p:cNvPr id="22" name="Chart 0"/>
          <p:cNvGraphicFramePr/>
          <p:nvPr/>
        </p:nvGraphicFramePr>
        <p:xfrm>
          <a:off x="411480" y="3547872"/>
          <a:ext cx="484632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3" name="Shape 19"/>
          <p:cNvSpPr/>
          <p:nvPr/>
        </p:nvSpPr>
        <p:spPr>
          <a:xfrm>
            <a:off x="5486400" y="3310128"/>
            <a:ext cx="3154680" cy="1426464"/>
          </a:xfrm>
          <a:prstGeom prst="roundRect">
            <a:avLst>
              <a:gd name="adj" fmla="val 3205"/>
            </a:avLst>
          </a:prstGeom>
          <a:solidFill>
            <a:srgbClr val="0210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0"/>
          <p:cNvSpPr/>
          <p:nvPr/>
        </p:nvSpPr>
        <p:spPr>
          <a:xfrm>
            <a:off x="5687568" y="3419856"/>
            <a:ext cx="278892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880" b="1" dirty="0">
                <a:solidFill>
                  <a:srgbClr val="FFFFFF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The professional/facility disconnect is the finding. </a:t>
            </a:r>
            <a:endParaRPr lang="en-US" sz="88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88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The same organization that negotiated 90th-percentile clinic rates holds 43rd-percentile ASC rates with the same payer. Facility contracts were simply never re-negotiated.</a:t>
            </a:r>
            <a:endParaRPr lang="en-US" sz="880" dirty="0"/>
          </a:p>
        </p:txBody>
      </p:sp>
      <p:sp>
        <p:nvSpPr>
          <p:cNvPr id="25" name="Text 21"/>
          <p:cNvSpPr/>
          <p:nvPr/>
        </p:nvSpPr>
        <p:spPr>
          <a:xfrm>
            <a:off x="502920" y="4700016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i="1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*Average payments received; pending contract confirmation. 91 ASCs benchmarked.</a:t>
            </a:r>
            <a:endParaRPr lang="en-US" sz="720" dirty="0"/>
          </a:p>
        </p:txBody>
      </p:sp>
      <p:sp>
        <p:nvSpPr>
          <p:cNvPr id="26" name="Text 22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27" name="Text 23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230" y="310896"/>
            <a:ext cx="128016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10896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SECTION 5  ·  FACILITY CONTRACTS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02920" y="566928"/>
            <a:ext cx="6766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money code: cataract surgery (66984), UnitedHealthcare.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411480" y="1627632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Facility rate, % of Medicare — CPT 66984</a:t>
            </a:r>
            <a:endParaRPr lang="en-US" sz="10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365760" y="1901952"/>
          <a:ext cx="45720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 3"/>
          <p:cNvSpPr/>
          <p:nvPr/>
        </p:nvSpPr>
        <p:spPr>
          <a:xfrm>
            <a:off x="502920" y="4480560"/>
            <a:ext cx="4389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830" i="1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Same procedure. Same payer. Same market. The Surgery Center collects $1,377 per case while a competing ASC collects $3,383.</a:t>
            </a:r>
            <a:endParaRPr lang="en-US" sz="83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257800" y="1783080"/>
          <a:ext cx="3383280" cy="1938528"/>
        </p:xfrm>
        <a:graphic>
          <a:graphicData uri="http://schemas.openxmlformats.org/drawingml/2006/table">
            <a:tbl>
              <a:tblPr/>
              <a:tblGrid>
                <a:gridCol w="224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Facility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UHC rate, 66984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The Surgery Center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$1,377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Competitor 1 (hospital-affiliated)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$1,902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Competitor 2 (independent)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$3,383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Competitor 3 (independent)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$2,074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Competitor 4 (independent)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$900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Text 4"/>
          <p:cNvSpPr/>
          <p:nvPr/>
        </p:nvSpPr>
        <p:spPr>
          <a:xfrm>
            <a:off x="5257800" y="397764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00" b="1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At 49% of facility revenue, every $100 of rate improvement on this single code is worth ~$530K of annual revenue at current volume.</a:t>
            </a:r>
            <a:endParaRPr lang="en-US" sz="900" dirty="0"/>
          </a:p>
        </p:txBody>
      </p:sp>
      <p:sp>
        <p:nvSpPr>
          <p:cNvPr id="10" name="Text 5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11" name="Text 6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230" y="310896"/>
            <a:ext cx="128016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10896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SECTION 5  ·  THE CORE FINDING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02920" y="566928"/>
            <a:ext cx="6766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Strong clinic contracts. Weak facility contracts. Same payers.</a:t>
            </a:r>
            <a:endParaRPr lang="en-US" sz="23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411480" y="1783080"/>
          <a:ext cx="4892040" cy="2697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 2"/>
          <p:cNvSpPr/>
          <p:nvPr/>
        </p:nvSpPr>
        <p:spPr>
          <a:xfrm>
            <a:off x="502920" y="4498848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800" i="1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Contract percentile rank by payer — surgery code family (professional: 225 practices; facility: 91 ASCs)</a:t>
            </a:r>
            <a:endParaRPr lang="en-US" sz="800" dirty="0"/>
          </a:p>
        </p:txBody>
      </p:sp>
      <p:sp>
        <p:nvSpPr>
          <p:cNvPr id="7" name="Shape 3"/>
          <p:cNvSpPr/>
          <p:nvPr/>
        </p:nvSpPr>
        <p:spPr>
          <a:xfrm>
            <a:off x="5577840" y="1691640"/>
            <a:ext cx="3063240" cy="914400"/>
          </a:xfrm>
          <a:prstGeom prst="roundRect">
            <a:avLst>
              <a:gd name="adj" fmla="val 5000"/>
            </a:avLst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5742432" y="1764792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b="1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Why it happened</a:t>
            </a:r>
            <a:endParaRPr lang="en-US" sz="880" dirty="0"/>
          </a:p>
        </p:txBody>
      </p:sp>
      <p:sp>
        <p:nvSpPr>
          <p:cNvPr id="9" name="Text 5"/>
          <p:cNvSpPr/>
          <p:nvPr/>
        </p:nvSpPr>
        <p:spPr>
          <a:xfrm>
            <a:off x="5742432" y="1984248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77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Professional fee schedules get renegotiated; facility contracts signed at the ASC's founding never did. This pattern appears in most physician-owned ASCs we assess.</a:t>
            </a:r>
            <a:endParaRPr lang="en-US" sz="770" dirty="0"/>
          </a:p>
        </p:txBody>
      </p:sp>
      <p:sp>
        <p:nvSpPr>
          <p:cNvPr id="10" name="Shape 6"/>
          <p:cNvSpPr/>
          <p:nvPr/>
        </p:nvSpPr>
        <p:spPr>
          <a:xfrm>
            <a:off x="5577840" y="2715768"/>
            <a:ext cx="3063240" cy="914400"/>
          </a:xfrm>
          <a:prstGeom prst="roundRect">
            <a:avLst>
              <a:gd name="adj" fmla="val 5000"/>
            </a:avLst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5742432" y="2788920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b="1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Why it matters to the buyer</a:t>
            </a:r>
            <a:endParaRPr lang="en-US" sz="880" dirty="0"/>
          </a:p>
        </p:txBody>
      </p:sp>
      <p:sp>
        <p:nvSpPr>
          <p:cNvPr id="12" name="Text 8"/>
          <p:cNvSpPr/>
          <p:nvPr/>
        </p:nvSpPr>
        <p:spPr>
          <a:xfrm>
            <a:off x="5742432" y="3008376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77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The gap is not priced into seller expectations. Closing it converts directly to EBITDA at nearly 100% margin — no added volume, staff, or capex.</a:t>
            </a:r>
            <a:endParaRPr lang="en-US" sz="770" dirty="0"/>
          </a:p>
        </p:txBody>
      </p:sp>
      <p:sp>
        <p:nvSpPr>
          <p:cNvPr id="13" name="Shape 9"/>
          <p:cNvSpPr/>
          <p:nvPr/>
        </p:nvSpPr>
        <p:spPr>
          <a:xfrm>
            <a:off x="5577840" y="3739896"/>
            <a:ext cx="3063240" cy="914400"/>
          </a:xfrm>
          <a:prstGeom prst="roundRect">
            <a:avLst>
              <a:gd name="adj" fmla="val 5000"/>
            </a:avLst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5742432" y="381304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b="1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The quantified pool</a:t>
            </a:r>
            <a:endParaRPr lang="en-US" sz="880" dirty="0"/>
          </a:p>
        </p:txBody>
      </p:sp>
      <p:sp>
        <p:nvSpPr>
          <p:cNvPr id="15" name="Text 11"/>
          <p:cNvSpPr/>
          <p:nvPr/>
        </p:nvSpPr>
        <p:spPr>
          <a:xfrm>
            <a:off x="5742432" y="4032504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77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~$5.3M of annual facility payments (BCBS + UHC) sit at below-market rates. Full fee schedule increases plus carveouts on 66984/66991 are the instrument.</a:t>
            </a:r>
            <a:endParaRPr lang="en-US" sz="770" dirty="0"/>
          </a:p>
        </p:txBody>
      </p:sp>
      <p:sp>
        <p:nvSpPr>
          <p:cNvPr id="16" name="Text 12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17" name="Text 13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230" y="310896"/>
            <a:ext cx="128016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10896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SECTION 6  ·  ASSESSMENT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02920" y="566928"/>
            <a:ext cx="6766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SWOT — combined professional and facility view.</a:t>
            </a:r>
            <a:endParaRPr lang="en-US" sz="2300" dirty="0"/>
          </a:p>
        </p:txBody>
      </p:sp>
      <p:sp>
        <p:nvSpPr>
          <p:cNvPr id="5" name="Shape 2"/>
          <p:cNvSpPr/>
          <p:nvPr/>
        </p:nvSpPr>
        <p:spPr>
          <a:xfrm>
            <a:off x="502920" y="1572768"/>
            <a:ext cx="3977640" cy="1444752"/>
          </a:xfrm>
          <a:prstGeom prst="roundRect">
            <a:avLst>
              <a:gd name="adj" fmla="val 3797"/>
            </a:avLst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04088" y="1682496"/>
            <a:ext cx="3566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STRENGTHS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704088" y="1938528"/>
            <a:ext cx="3611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01600" indent="-101600">
              <a:lnSpc>
                <a:spcPct val="106000"/>
              </a:lnSpc>
              <a:spcAft>
                <a:spcPts val="300"/>
              </a:spcAft>
              <a:buSzPct val="100000"/>
              <a:buChar char="•"/>
            </a:pPr>
            <a:r>
              <a:rPr lang="en-US" sz="83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Top-decile BCBS professional contract anchors the revenue base</a:t>
            </a:r>
            <a:endParaRPr lang="en-US" sz="830" dirty="0"/>
          </a:p>
          <a:p>
            <a:pPr marL="101600" indent="-101600">
              <a:lnSpc>
                <a:spcPct val="106000"/>
              </a:lnSpc>
              <a:spcAft>
                <a:spcPts val="300"/>
              </a:spcAft>
              <a:buSzPct val="100000"/>
              <a:buChar char="•"/>
            </a:pPr>
            <a:r>
              <a:rPr lang="en-US" sz="83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Favorable Aetna professional rates locked through Jan 2028</a:t>
            </a:r>
            <a:endParaRPr lang="en-US" sz="830" dirty="0"/>
          </a:p>
          <a:p>
            <a:pPr marL="101600" indent="-101600">
              <a:lnSpc>
                <a:spcPct val="106000"/>
              </a:lnSpc>
              <a:spcAft>
                <a:spcPts val="300"/>
              </a:spcAft>
              <a:buSzPct val="100000"/>
              <a:buChar char="•"/>
            </a:pPr>
            <a:r>
              <a:rPr lang="en-US" sz="83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High-volume single-specialty ASC with a genuine site-of-care cost story</a:t>
            </a:r>
            <a:endParaRPr lang="en-US" sz="830" dirty="0"/>
          </a:p>
        </p:txBody>
      </p:sp>
      <p:sp>
        <p:nvSpPr>
          <p:cNvPr id="8" name="Shape 5"/>
          <p:cNvSpPr/>
          <p:nvPr/>
        </p:nvSpPr>
        <p:spPr>
          <a:xfrm>
            <a:off x="4663440" y="1572768"/>
            <a:ext cx="3977640" cy="1444752"/>
          </a:xfrm>
          <a:prstGeom prst="roundRect">
            <a:avLst>
              <a:gd name="adj" fmla="val 3797"/>
            </a:avLst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4864608" y="1682496"/>
            <a:ext cx="3566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WEAKNESSES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864608" y="1938528"/>
            <a:ext cx="3611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01600" indent="-101600">
              <a:lnSpc>
                <a:spcPct val="106000"/>
              </a:lnSpc>
              <a:spcAft>
                <a:spcPts val="300"/>
              </a:spcAft>
              <a:buSzPct val="100000"/>
              <a:buChar char="•"/>
            </a:pPr>
            <a:r>
              <a:rPr lang="en-US" sz="83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All four facility contracts below the 55th percentile</a:t>
            </a:r>
            <a:endParaRPr lang="en-US" sz="830" dirty="0"/>
          </a:p>
          <a:p>
            <a:pPr marL="101600" indent="-101600">
              <a:lnSpc>
                <a:spcPct val="106000"/>
              </a:lnSpc>
              <a:spcAft>
                <a:spcPts val="300"/>
              </a:spcAft>
              <a:buSzPct val="100000"/>
              <a:buChar char="•"/>
            </a:pPr>
            <a:r>
              <a:rPr lang="en-US" sz="83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UHC professional E&amp;M at the 10th percentile of the market</a:t>
            </a:r>
            <a:endParaRPr lang="en-US" sz="830" dirty="0"/>
          </a:p>
          <a:p>
            <a:pPr marL="101600" indent="-101600">
              <a:lnSpc>
                <a:spcPct val="106000"/>
              </a:lnSpc>
              <a:spcAft>
                <a:spcPts val="300"/>
              </a:spcAft>
              <a:buSzPct val="100000"/>
              <a:buChar char="•"/>
            </a:pPr>
            <a:r>
              <a:rPr lang="en-US" sz="83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Incomplete contract documentation from the target (fee schedules, amendments)</a:t>
            </a:r>
            <a:endParaRPr lang="en-US" sz="830" dirty="0"/>
          </a:p>
        </p:txBody>
      </p:sp>
      <p:sp>
        <p:nvSpPr>
          <p:cNvPr id="11" name="Shape 8"/>
          <p:cNvSpPr/>
          <p:nvPr/>
        </p:nvSpPr>
        <p:spPr>
          <a:xfrm>
            <a:off x="502920" y="3145536"/>
            <a:ext cx="3977640" cy="1444752"/>
          </a:xfrm>
          <a:prstGeom prst="roundRect">
            <a:avLst>
              <a:gd name="adj" fmla="val 3797"/>
            </a:avLst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704088" y="3255264"/>
            <a:ext cx="3566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OPPORTUNITIES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704088" y="3511296"/>
            <a:ext cx="3611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01600" indent="-101600">
              <a:lnSpc>
                <a:spcPct val="106000"/>
              </a:lnSpc>
              <a:spcAft>
                <a:spcPts val="300"/>
              </a:spcAft>
              <a:buSzPct val="100000"/>
              <a:buChar char="•"/>
            </a:pPr>
            <a:r>
              <a:rPr lang="en-US" sz="83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~$5.3M facility repricing pool across BCBS and UHC</a:t>
            </a:r>
            <a:endParaRPr lang="en-US" sz="830" dirty="0"/>
          </a:p>
          <a:p>
            <a:pPr marL="101600" indent="-101600">
              <a:lnSpc>
                <a:spcPct val="106000"/>
              </a:lnSpc>
              <a:spcAft>
                <a:spcPts val="300"/>
              </a:spcAft>
              <a:buSzPct val="100000"/>
              <a:buChar char="•"/>
            </a:pPr>
            <a:r>
              <a:rPr lang="en-US" sz="83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Carveouts on 66984/66991 — 56% of facility revenue in two codes</a:t>
            </a:r>
            <a:endParaRPr lang="en-US" sz="830" dirty="0"/>
          </a:p>
          <a:p>
            <a:pPr marL="101600" indent="-101600">
              <a:lnSpc>
                <a:spcPct val="106000"/>
              </a:lnSpc>
              <a:spcAft>
                <a:spcPts val="300"/>
              </a:spcAft>
              <a:buSzPct val="100000"/>
              <a:buChar char="•"/>
            </a:pPr>
            <a:r>
              <a:rPr lang="en-US" sz="83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Platform scale via tuck-ins increases leverage toward above-market rates</a:t>
            </a:r>
            <a:endParaRPr lang="en-US" sz="830" dirty="0"/>
          </a:p>
        </p:txBody>
      </p:sp>
      <p:sp>
        <p:nvSpPr>
          <p:cNvPr id="14" name="Shape 11"/>
          <p:cNvSpPr/>
          <p:nvPr/>
        </p:nvSpPr>
        <p:spPr>
          <a:xfrm>
            <a:off x="4663440" y="3145536"/>
            <a:ext cx="3977640" cy="1444752"/>
          </a:xfrm>
          <a:prstGeom prst="roundRect">
            <a:avLst>
              <a:gd name="adj" fmla="val 3797"/>
            </a:avLst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864608" y="3255264"/>
            <a:ext cx="3566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THREATS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4864608" y="3511296"/>
            <a:ext cx="3611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01600" indent="-101600">
              <a:lnSpc>
                <a:spcPct val="106000"/>
              </a:lnSpc>
              <a:spcAft>
                <a:spcPts val="300"/>
              </a:spcAft>
              <a:buSzPct val="100000"/>
              <a:buChar char="•"/>
            </a:pPr>
            <a:r>
              <a:rPr lang="en-US" sz="83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Fragmented, saturated market gives payers steerage flexibility</a:t>
            </a:r>
            <a:endParaRPr lang="en-US" sz="830" dirty="0"/>
          </a:p>
          <a:p>
            <a:pPr marL="101600" indent="-101600">
              <a:lnSpc>
                <a:spcPct val="106000"/>
              </a:lnSpc>
              <a:spcAft>
                <a:spcPts val="300"/>
              </a:spcAft>
              <a:buSzPct val="100000"/>
              <a:buChar char="•"/>
            </a:pPr>
            <a:r>
              <a:rPr lang="en-US" sz="83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Hospital-affiliated competitors hold system-level contracting leverage</a:t>
            </a:r>
            <a:endParaRPr lang="en-US" sz="830" dirty="0"/>
          </a:p>
          <a:p>
            <a:pPr marL="101600" indent="-101600">
              <a:lnSpc>
                <a:spcPct val="106000"/>
              </a:lnSpc>
              <a:spcAft>
                <a:spcPts val="300"/>
              </a:spcAft>
              <a:buSzPct val="100000"/>
              <a:buChar char="•"/>
            </a:pPr>
            <a:r>
              <a:rPr lang="en-US" sz="83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Payers may resist closing gaps that peers already command</a:t>
            </a:r>
            <a:endParaRPr lang="en-US" sz="830" dirty="0"/>
          </a:p>
        </p:txBody>
      </p:sp>
      <p:sp>
        <p:nvSpPr>
          <p:cNvPr id="17" name="Text 14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18" name="Text 15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230" y="310896"/>
            <a:ext cx="128016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10896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SECTION 7  ·  NEGOTIATION ROADMAP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02920" y="566928"/>
            <a:ext cx="6766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Short-term strategy — first 12 months post-close.</a:t>
            </a:r>
            <a:endParaRPr lang="en-US" sz="23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627632"/>
          <a:ext cx="8138160" cy="2926080"/>
        </p:xfrm>
        <a:graphic>
          <a:graphicData uri="http://schemas.openxmlformats.org/drawingml/2006/table">
            <a:tbl>
              <a:tblPr/>
              <a:tblGrid>
                <a:gridCol w="155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52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Payer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Priority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Strategy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BCBS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4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Facility-first: full fee schedule increase toward market position, plus carveouts on 66984 and 66991. Professional rates are structurally capped — ASC contracting is the lever. Begin exploring limited value-based constructs where receptive.</a:t>
                      </a:r>
                      <a:endParaRPr lang="en-US" sz="84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UnitedHealthcare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4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Dual-track: stepwise professional FFS increases toward defined benchmarks (median first), and immediate facility negotiation anchored in below-peer evidence and site-of-care savings.</a:t>
                      </a:r>
                      <a:endParaRPr lang="en-US" sz="84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Aetna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2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4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Maintain favorable professional contract through 2028 — no near-term renegotiation. Resolve facility contract status (open diligence item), then assess the full facility rate structure.</a:t>
                      </a:r>
                      <a:endParaRPr lang="en-US" sz="84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Cigna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2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4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Secondary remediation: push professional FFS increases (~10% reaches the 75th percentile); continue building the facility contract toward the top quartile. Establish precedent for step-ups each cycle.</a:t>
                      </a:r>
                      <a:endParaRPr lang="en-US" sz="84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502920" y="457200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Execution principles: FFS-first, close rate gaps against defined benchmark targets; use the ASC cost advantage as the core narrative; track progress payer-by-payer.</a:t>
            </a:r>
            <a:endParaRPr lang="en-US" sz="850" dirty="0"/>
          </a:p>
        </p:txBody>
      </p:sp>
      <p:sp>
        <p:nvSpPr>
          <p:cNvPr id="7" name="Text 3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8" name="Text 4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230" y="310896"/>
            <a:ext cx="128016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10896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SECTION 7  ·  NEGOTIATION ROADMAP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02920" y="566928"/>
            <a:ext cx="6766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Long-term strategy — building scale-driven leverage.</a:t>
            </a:r>
            <a:endParaRPr lang="en-US" sz="23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627632"/>
          <a:ext cx="8138160" cy="2633472"/>
        </p:xfrm>
        <a:graphic>
          <a:graphicData uri="http://schemas.openxmlformats.org/drawingml/2006/table">
            <a:tbl>
              <a:tblPr/>
              <a:tblGrid>
                <a:gridCol w="155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83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Payer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Multi-year direction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8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BCBS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Sequential facility fee schedule increases each cycle, building on near-term gains. As the platform adds practices and consolidates surgical volume through the ASC, negotiate above-market facility rates that standardized professional schedules will never allow.</a:t>
                      </a:r>
                      <a:endParaRPr lang="en-US" sz="8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UnitedHealthcare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Achieve market-competitive positioning within 1–2 negotiation cycles (minimum 50th percentile across surgical codes), then maintain through ongoing incremental increases.</a:t>
                      </a:r>
                      <a:endParaRPr lang="en-US" sz="8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Aetna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Re-engage at the January 2028 expiration as a priority negotiation: market-competitive rates, multi-year structure, built-in escalators — leveraging performance under the current contract.</a:t>
                      </a:r>
                      <a:endParaRPr lang="en-US" sz="8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Cigna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Treat every renewal as a required step-up toward and beyond the 75th percentile; prevent the rate lag from ever re-forming.</a:t>
                      </a:r>
                      <a:endParaRPr lang="en-US" sz="8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Shape 2"/>
          <p:cNvSpPr/>
          <p:nvPr/>
        </p:nvSpPr>
        <p:spPr>
          <a:xfrm>
            <a:off x="502920" y="4315968"/>
            <a:ext cx="8138160" cy="512064"/>
          </a:xfrm>
          <a:prstGeom prst="roundRect">
            <a:avLst>
              <a:gd name="adj" fmla="val 8929"/>
            </a:avLst>
          </a:prstGeom>
          <a:solidFill>
            <a:srgbClr val="0210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777240" y="4315968"/>
            <a:ext cx="7589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Direction of travel: </a:t>
            </a:r>
            <a:r>
              <a:rPr lang="en-US" sz="95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close and sustain FFS rate gaps as the primary value driver; layer selective, low-risk value-based components only where they enhance — never replace — FFS economics.</a:t>
            </a:r>
            <a:endParaRPr lang="en-US" sz="950" dirty="0"/>
          </a:p>
        </p:txBody>
      </p:sp>
      <p:sp>
        <p:nvSpPr>
          <p:cNvPr id="8" name="Text 4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9" name="Text 5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230" y="310896"/>
            <a:ext cx="128016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10896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SECTION 8  ·  VALUATION IMPLICATIONS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02920" y="566928"/>
            <a:ext cx="6766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What this diligence changes in the deal model.</a:t>
            </a:r>
            <a:endParaRPr lang="en-US" sz="2300" dirty="0"/>
          </a:p>
        </p:txBody>
      </p:sp>
      <p:sp>
        <p:nvSpPr>
          <p:cNvPr id="5" name="Shape 2"/>
          <p:cNvSpPr/>
          <p:nvPr/>
        </p:nvSpPr>
        <p:spPr>
          <a:xfrm>
            <a:off x="502920" y="1600200"/>
            <a:ext cx="2606040" cy="2514600"/>
          </a:xfrm>
          <a:prstGeom prst="roundRect">
            <a:avLst>
              <a:gd name="adj" fmla="val 2182"/>
            </a:avLst>
          </a:prstGeom>
          <a:solidFill>
            <a:srgbClr val="F2F6FA"/>
          </a:solidFill>
          <a:ln/>
          <a:effectLst>
            <a:outerShdw blurRad="889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04088" y="1792224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UNDERWRITE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704088" y="2029968"/>
            <a:ext cx="22128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revenue base is real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04088" y="2651760"/>
            <a:ext cx="221284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87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BCBS and Aetna professional rates are durable through the hold period — the earnings foundation survives contract renewal cycles. Priced with confidence, not haircuts.</a:t>
            </a:r>
            <a:endParaRPr lang="en-US" sz="870" dirty="0"/>
          </a:p>
        </p:txBody>
      </p:sp>
      <p:sp>
        <p:nvSpPr>
          <p:cNvPr id="9" name="Shape 6"/>
          <p:cNvSpPr/>
          <p:nvPr/>
        </p:nvSpPr>
        <p:spPr>
          <a:xfrm>
            <a:off x="3291840" y="1600200"/>
            <a:ext cx="2606040" cy="2514600"/>
          </a:xfrm>
          <a:prstGeom prst="roundRect">
            <a:avLst>
              <a:gd name="adj" fmla="val 2182"/>
            </a:avLst>
          </a:prstGeom>
          <a:solidFill>
            <a:srgbClr val="F2F6FA"/>
          </a:solidFill>
          <a:ln/>
          <a:effectLst>
            <a:outerShdw blurRad="889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3493008" y="1792224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QUANTIFY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3493008" y="2029968"/>
            <a:ext cx="22128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upside is code-level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3493008" y="2651760"/>
            <a:ext cx="221284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87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UHC: +22% to median, +55% to 75th percentile. Cigna: +10% to 75th. Facility: ~$5.3M repricing pool. Each number maps to a payer, a code family, and a negotiation calendar.</a:t>
            </a:r>
            <a:endParaRPr lang="en-US" sz="870" dirty="0"/>
          </a:p>
        </p:txBody>
      </p:sp>
      <p:sp>
        <p:nvSpPr>
          <p:cNvPr id="13" name="Shape 10"/>
          <p:cNvSpPr/>
          <p:nvPr/>
        </p:nvSpPr>
        <p:spPr>
          <a:xfrm>
            <a:off x="6080760" y="1600200"/>
            <a:ext cx="2606040" cy="2514600"/>
          </a:xfrm>
          <a:prstGeom prst="roundRect">
            <a:avLst>
              <a:gd name="adj" fmla="val 2182"/>
            </a:avLst>
          </a:prstGeom>
          <a:solidFill>
            <a:srgbClr val="F2F6FA"/>
          </a:solidFill>
          <a:ln/>
          <a:effectLst>
            <a:outerShdw blurRad="889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281928" y="1792224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PROTECT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6281928" y="2029968"/>
            <a:ext cx="22128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risks are named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6281928" y="2651760"/>
            <a:ext cx="221284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87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Unconfirmed Aetna facility status, unproduced fee schedules and amendments, and payer steerage exposure are itemized as pre-close conditions and post-close watch items.</a:t>
            </a:r>
            <a:endParaRPr lang="en-US" sz="870" dirty="0"/>
          </a:p>
        </p:txBody>
      </p:sp>
      <p:sp>
        <p:nvSpPr>
          <p:cNvPr id="17" name="Shape 14"/>
          <p:cNvSpPr/>
          <p:nvPr/>
        </p:nvSpPr>
        <p:spPr>
          <a:xfrm>
            <a:off x="502920" y="4279392"/>
            <a:ext cx="8138160" cy="548640"/>
          </a:xfrm>
          <a:prstGeom prst="roundRect">
            <a:avLst>
              <a:gd name="adj" fmla="val 8333"/>
            </a:avLst>
          </a:prstGeom>
          <a:solidFill>
            <a:srgbClr val="0210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777240" y="4279392"/>
            <a:ext cx="758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Every dollar of facility rate improvement converts to EBITDA at ~100% margin </a:t>
            </a:r>
            <a:r>
              <a:rPr lang="en-US" sz="110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— no additional volume, providers, or capital required.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210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57200"/>
            <a:ext cx="1402080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1371600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METHODOLOGY &amp; OPEN DILIGENCE ITEMS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02920" y="1664208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How this report was built — and what remains open.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502920" y="2395728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DATA &amp; METHOD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02920" y="2651760"/>
            <a:ext cx="38862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14300" indent="-1143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90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Rates derived from Fulcrum's price transparency dataset (payer machine-readable files), cleaned and validated code-by-code</a:t>
            </a:r>
            <a:endParaRPr lang="en-US" sz="900" dirty="0"/>
          </a:p>
          <a:p>
            <a:pPr marL="114300" indent="-1143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90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Every benchmark tied out against the target's billing and remittance data</a:t>
            </a:r>
            <a:endParaRPr lang="en-US" sz="900" dirty="0"/>
          </a:p>
          <a:p>
            <a:pPr marL="114300" indent="-1143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90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Percentiles computed against 225 practices and 91 ASC facilities within a 50-mile radius of the target</a:t>
            </a:r>
            <a:endParaRPr lang="en-US" sz="900" dirty="0"/>
          </a:p>
          <a:p>
            <a:pPr marL="114300" indent="-1143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90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Unreliable payer-published data (e.g., known Aetna MRF inconsistencies) identified and excluded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4800600" y="2395728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OPEN ITEMS AT REPORT DATE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4800600" y="2651760"/>
            <a:ext cx="38404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14300" indent="-1143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90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Target has not produced all contracts, amendments, and fee schedules — analysis updated upon receipt</a:t>
            </a:r>
            <a:endParaRPr lang="en-US" sz="900" dirty="0"/>
          </a:p>
          <a:p>
            <a:pPr marL="114300" indent="-1143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90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Aetna facility contract status unconfirmed; facility benchmarking to be revised once documented</a:t>
            </a:r>
            <a:endParaRPr lang="en-US" sz="900" dirty="0"/>
          </a:p>
          <a:p>
            <a:pPr marL="114300" indent="-1143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90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All projections preliminary and subject to revision as documentation completes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4800600" y="4041648"/>
            <a:ext cx="3840480" cy="603504"/>
          </a:xfrm>
          <a:prstGeom prst="roundRect">
            <a:avLst>
              <a:gd name="adj" fmla="val 9091"/>
            </a:avLst>
          </a:prstGeom>
          <a:solidFill>
            <a:srgbClr val="002545"/>
          </a:solidFill>
          <a:ln w="9525">
            <a:solidFill>
              <a:srgbClr val="1239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983480" y="4041648"/>
            <a:ext cx="35204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This is what your board receives. </a:t>
            </a:r>
            <a:r>
              <a:rPr lang="en-US" sz="1050" b="1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fulcrumhp.com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230" y="310896"/>
            <a:ext cx="128016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10896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SECTION 1  ·  EXECUTIVE SUMMARY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02920" y="566928"/>
            <a:ext cx="6766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platform is sound. The value is on the facility side.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502920" y="1572768"/>
            <a:ext cx="48920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The Practice is well-positioned to serve as a platform for market expansion. Three of four major commercial contracts rank in the top half of the ~225 ophthalmology practices benchmarked in the CBSA, with the largest payer — BCBS — performing at or above the 90th percentile across all categories. The Aetna contract ($994K, 9% of professional payments) is secured through January 2028 at favorable rates.</a:t>
            </a:r>
            <a:endParaRPr lang="en-US" sz="1000" dirty="0"/>
          </a:p>
          <a:p>
            <a:pPr marL="0" indent="0">
              <a:lnSpc>
                <a:spcPct val="112000"/>
              </a:lnSpc>
              <a:buNone/>
            </a:pPr>
            <a:endParaRPr lang="en-US" sz="10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The Surgery Center tells the opposite story: all four major facility contracts sit below the 55th percentile among 91 ASCs benchmarked. BCBS and UnitedHealthcare together account for ~$5.3M (39%) of facility payments at demonstrably below-market rates — the primary post-close value creation lever.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4041648"/>
            <a:ext cx="4846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IMMEDIATE NEGOTIATION PRIORITIES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502920" y="4279392"/>
            <a:ext cx="4892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86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UnitedHealthcare — 26th percentile professional overall; +22% required to reach median. </a:t>
            </a:r>
            <a:endParaRPr lang="en-US" sz="86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86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Cigna — outside the top quartile; ~10% increase reaches the 75th percentile.</a:t>
            </a:r>
            <a:endParaRPr lang="en-US" sz="860" dirty="0"/>
          </a:p>
        </p:txBody>
      </p:sp>
      <p:sp>
        <p:nvSpPr>
          <p:cNvPr id="8" name="Shape 5"/>
          <p:cNvSpPr/>
          <p:nvPr/>
        </p:nvSpPr>
        <p:spPr>
          <a:xfrm>
            <a:off x="5669280" y="1572768"/>
            <a:ext cx="2971800" cy="713232"/>
          </a:xfrm>
          <a:prstGeom prst="roundRect">
            <a:avLst>
              <a:gd name="adj" fmla="val 6410"/>
            </a:avLst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833872" y="1572768"/>
            <a:ext cx="9601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90th+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858000" y="1627632"/>
            <a:ext cx="1691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78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percentile — BCBS professional rates, largest payer</a:t>
            </a:r>
            <a:endParaRPr lang="en-US" sz="780" dirty="0"/>
          </a:p>
        </p:txBody>
      </p:sp>
      <p:sp>
        <p:nvSpPr>
          <p:cNvPr id="11" name="Shape 8"/>
          <p:cNvSpPr/>
          <p:nvPr/>
        </p:nvSpPr>
        <p:spPr>
          <a:xfrm>
            <a:off x="5669280" y="2377440"/>
            <a:ext cx="2971800" cy="713232"/>
          </a:xfrm>
          <a:prstGeom prst="roundRect">
            <a:avLst>
              <a:gd name="adj" fmla="val 6410"/>
            </a:avLst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5833872" y="2377440"/>
            <a:ext cx="9601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1006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&lt;55th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858000" y="2432304"/>
            <a:ext cx="1691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78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percentile — all four ASC facility contracts</a:t>
            </a:r>
            <a:endParaRPr lang="en-US" sz="780" dirty="0"/>
          </a:p>
        </p:txBody>
      </p:sp>
      <p:sp>
        <p:nvSpPr>
          <p:cNvPr id="14" name="Shape 11"/>
          <p:cNvSpPr/>
          <p:nvPr/>
        </p:nvSpPr>
        <p:spPr>
          <a:xfrm>
            <a:off x="5669280" y="3182112"/>
            <a:ext cx="2971800" cy="713232"/>
          </a:xfrm>
          <a:prstGeom prst="roundRect">
            <a:avLst>
              <a:gd name="adj" fmla="val 6410"/>
            </a:avLst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5833872" y="3182112"/>
            <a:ext cx="9601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1006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~$5.3M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858000" y="3236976"/>
            <a:ext cx="1691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78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annual facility payments at below-market rates</a:t>
            </a:r>
            <a:endParaRPr lang="en-US" sz="780" dirty="0"/>
          </a:p>
        </p:txBody>
      </p:sp>
      <p:sp>
        <p:nvSpPr>
          <p:cNvPr id="17" name="Shape 14"/>
          <p:cNvSpPr/>
          <p:nvPr/>
        </p:nvSpPr>
        <p:spPr>
          <a:xfrm>
            <a:off x="5669280" y="3986784"/>
            <a:ext cx="2971800" cy="713232"/>
          </a:xfrm>
          <a:prstGeom prst="roundRect">
            <a:avLst>
              <a:gd name="adj" fmla="val 6410"/>
            </a:avLst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5833872" y="3986784"/>
            <a:ext cx="9601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2028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858000" y="4041648"/>
            <a:ext cx="1691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78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favorable Aetna professional contract secured through Jan 2028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230" y="310896"/>
            <a:ext cx="128016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10896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SECTION 1  ·  TARGET OVERVIEW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02920" y="566928"/>
            <a:ext cx="6766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Who we assessed.</a:t>
            </a:r>
            <a:endParaRPr lang="en-US" sz="2300" dirty="0"/>
          </a:p>
        </p:txBody>
      </p:sp>
      <p:sp>
        <p:nvSpPr>
          <p:cNvPr id="5" name="Shape 2"/>
          <p:cNvSpPr/>
          <p:nvPr/>
        </p:nvSpPr>
        <p:spPr>
          <a:xfrm>
            <a:off x="502920" y="1572768"/>
            <a:ext cx="3977640" cy="2980944"/>
          </a:xfrm>
          <a:prstGeom prst="roundRect">
            <a:avLst>
              <a:gd name="adj" fmla="val 1840"/>
            </a:avLst>
          </a:prstGeom>
          <a:solidFill>
            <a:srgbClr val="F2F6FA"/>
          </a:solidFill>
          <a:ln/>
          <a:effectLst>
            <a:outerShdw blurRad="889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31520" y="1755648"/>
            <a:ext cx="3566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THE PRACTICE  —  PROFESSIONAL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31520" y="2066544"/>
            <a:ext cx="868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kern="0" spc="1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PLATFORM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645920" y="2066544"/>
            <a:ext cx="2651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88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4 clinic locations; physician-led, ASC-enabled outpatient surgical model</a:t>
            </a:r>
            <a:endParaRPr lang="en-US" sz="880" dirty="0"/>
          </a:p>
        </p:txBody>
      </p:sp>
      <p:sp>
        <p:nvSpPr>
          <p:cNvPr id="9" name="Text 6"/>
          <p:cNvSpPr/>
          <p:nvPr/>
        </p:nvSpPr>
        <p:spPr>
          <a:xfrm>
            <a:off x="731520" y="2688336"/>
            <a:ext cx="868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kern="0" spc="1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PROVIDERS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1645920" y="2688336"/>
            <a:ext cx="2651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88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6 ophthalmologists with dedicated clinical and surgical care teams</a:t>
            </a:r>
            <a:endParaRPr lang="en-US" sz="880" dirty="0"/>
          </a:p>
        </p:txBody>
      </p:sp>
      <p:sp>
        <p:nvSpPr>
          <p:cNvPr id="11" name="Text 8"/>
          <p:cNvSpPr/>
          <p:nvPr/>
        </p:nvSpPr>
        <p:spPr>
          <a:xfrm>
            <a:off x="731520" y="3310128"/>
            <a:ext cx="868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kern="0" spc="1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SERVICES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645920" y="3310128"/>
            <a:ext cx="2651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88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Cataract &amp; refractive (incl. premium IOL) | Glaucoma | Retina incl. injections | Cornea | Comprehensive care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731520" y="3931920"/>
            <a:ext cx="868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kern="0" spc="1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PAYERS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1645920" y="3931920"/>
            <a:ext cx="2651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88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BCBS (largest), Aetna, UnitedHealthcare, Cigna + government programs</a:t>
            </a:r>
            <a:endParaRPr lang="en-US" sz="880" dirty="0"/>
          </a:p>
        </p:txBody>
      </p:sp>
      <p:sp>
        <p:nvSpPr>
          <p:cNvPr id="15" name="Shape 12"/>
          <p:cNvSpPr/>
          <p:nvPr/>
        </p:nvSpPr>
        <p:spPr>
          <a:xfrm>
            <a:off x="4663440" y="1572768"/>
            <a:ext cx="3977640" cy="2980944"/>
          </a:xfrm>
          <a:prstGeom prst="roundRect">
            <a:avLst>
              <a:gd name="adj" fmla="val 1840"/>
            </a:avLst>
          </a:prstGeom>
          <a:solidFill>
            <a:srgbClr val="F2F6FA"/>
          </a:solidFill>
          <a:ln/>
          <a:effectLst>
            <a:outerShdw blurRad="889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4892040" y="1755648"/>
            <a:ext cx="3566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THE SURGERY CENTER  —  FACILITY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4892040" y="2066544"/>
            <a:ext cx="868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kern="0" spc="1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PLATFORM</a:t>
            </a:r>
            <a:endParaRPr lang="en-US" sz="750" dirty="0"/>
          </a:p>
        </p:txBody>
      </p:sp>
      <p:sp>
        <p:nvSpPr>
          <p:cNvPr id="18" name="Text 15"/>
          <p:cNvSpPr/>
          <p:nvPr/>
        </p:nvSpPr>
        <p:spPr>
          <a:xfrm>
            <a:off x="5806440" y="2066544"/>
            <a:ext cx="2651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88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Single ASC affiliated with The Practice's four-clinic network</a:t>
            </a:r>
            <a:endParaRPr lang="en-US" sz="880" dirty="0"/>
          </a:p>
        </p:txBody>
      </p:sp>
      <p:sp>
        <p:nvSpPr>
          <p:cNvPr id="19" name="Text 16"/>
          <p:cNvSpPr/>
          <p:nvPr/>
        </p:nvSpPr>
        <p:spPr>
          <a:xfrm>
            <a:off x="4892040" y="2688336"/>
            <a:ext cx="868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kern="0" spc="1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VOLUME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5806440" y="2688336"/>
            <a:ext cx="2651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88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Cataract surgery (CPT 66984) alone drives 49% of facility revenue</a:t>
            </a:r>
            <a:endParaRPr lang="en-US" sz="880" dirty="0"/>
          </a:p>
        </p:txBody>
      </p:sp>
      <p:sp>
        <p:nvSpPr>
          <p:cNvPr id="21" name="Text 18"/>
          <p:cNvSpPr/>
          <p:nvPr/>
        </p:nvSpPr>
        <p:spPr>
          <a:xfrm>
            <a:off x="4892040" y="3310128"/>
            <a:ext cx="868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kern="0" spc="1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SERVICES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5806440" y="3310128"/>
            <a:ext cx="2651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88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Cataract &amp; complex cataract | Glaucoma procedures | YAG capsulotomy | Vitrectomy</a:t>
            </a:r>
            <a:endParaRPr lang="en-US" sz="880" dirty="0"/>
          </a:p>
        </p:txBody>
      </p:sp>
      <p:sp>
        <p:nvSpPr>
          <p:cNvPr id="23" name="Text 20"/>
          <p:cNvSpPr/>
          <p:nvPr/>
        </p:nvSpPr>
        <p:spPr>
          <a:xfrm>
            <a:off x="4892040" y="3931920"/>
            <a:ext cx="868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kern="0" spc="1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POSITION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5806440" y="3931920"/>
            <a:ext cx="2651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88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Site-of-care cost advantage vs. hospital outpatient — the core negotiating lever</a:t>
            </a:r>
            <a:endParaRPr lang="en-US" sz="880" dirty="0"/>
          </a:p>
        </p:txBody>
      </p:sp>
      <p:sp>
        <p:nvSpPr>
          <p:cNvPr id="25" name="Text 22"/>
          <p:cNvSpPr/>
          <p:nvPr/>
        </p:nvSpPr>
        <p:spPr>
          <a:xfrm>
            <a:off x="502920" y="4590288"/>
            <a:ext cx="8138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~$25M in combined annual payer payments analyzed across professional and facility claims.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27" name="Text 24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230" y="310896"/>
            <a:ext cx="128016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10896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SECTION 2  ·  CONTRACT INVENTORY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02920" y="566928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top five payer agreements — professional.</a:t>
            </a:r>
            <a:endParaRPr lang="en-US" sz="23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572768"/>
          <a:ext cx="8138160" cy="2346960"/>
        </p:xfrm>
        <a:graphic>
          <a:graphicData uri="http://schemas.openxmlformats.org/drawingml/2006/table">
            <a:tbl>
              <a:tblPr/>
              <a:tblGrid>
                <a:gridCol w="1234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Payer</a:t>
                      </a:r>
                      <a:endParaRPr lang="en-US" sz="8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Effective date</a:t>
                      </a:r>
                      <a:endParaRPr lang="en-US" sz="8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Blended % of CMS</a:t>
                      </a:r>
                      <a:endParaRPr lang="en-US" sz="8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Amend.</a:t>
                      </a:r>
                      <a:endParaRPr lang="en-US" sz="8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Renewal structure</a:t>
                      </a:r>
                      <a:endParaRPr lang="en-US" sz="8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Termination notice</a:t>
                      </a:r>
                      <a:endParaRPr lang="en-US" sz="8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Change-of-control provision</a:t>
                      </a:r>
                      <a:endParaRPr lang="en-US" sz="8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8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BCBS</a:t>
                      </a:r>
                      <a:endParaRPr lang="en-US" sz="78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Mar 2014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152.5%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3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Evergreen — annual auto-renewal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90 days, without cause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Written notice within 30 days of close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8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Aetna</a:t>
                      </a:r>
                      <a:endParaRPr lang="en-US" sz="78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Jan 2023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156.4%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2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5-yr term through Jan 2028, then annual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180 days prior to term end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Payer consent required for assignment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8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UnitedHealthcare</a:t>
                      </a:r>
                      <a:endParaRPr lang="en-US" sz="78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Jul 2011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131.6%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Evergreen — annual auto-renewal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120 days, without cause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Notice within 30 days; re-credentialing triggered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8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Cigna</a:t>
                      </a:r>
                      <a:endParaRPr lang="en-US" sz="78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May 2016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b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108.1%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0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Evergreen — annual auto-renewal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90 days, without cause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Notice within 60 days of close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80" b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Humana</a:t>
                      </a:r>
                      <a:endParaRPr lang="en-US" sz="78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i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Not produced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—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—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—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—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i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Requested from target — open diligence item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Shape 2"/>
          <p:cNvSpPr/>
          <p:nvPr/>
        </p:nvSpPr>
        <p:spPr>
          <a:xfrm>
            <a:off x="502920" y="3950208"/>
            <a:ext cx="8138160" cy="566928"/>
          </a:xfrm>
          <a:prstGeom prst="roundRect">
            <a:avLst>
              <a:gd name="adj" fmla="val 8065"/>
            </a:avLst>
          </a:prstGeom>
          <a:solidFill>
            <a:srgbClr val="0210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777240" y="3950208"/>
            <a:ext cx="7589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880" b="1" dirty="0">
                <a:solidFill>
                  <a:srgbClr val="FFFFFF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Why these fields matter:  </a:t>
            </a:r>
            <a:r>
              <a:rPr lang="en-US" sz="88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termination windows set the negotiation calendar; change-of-control provisions define the pre-close consent workstream; and the amendment trail reveals which contracts were actively managed — and which were never touched. Each agreement above is broken down in the sections that follow.</a:t>
            </a:r>
            <a:endParaRPr lang="en-US" sz="880" dirty="0"/>
          </a:p>
        </p:txBody>
      </p:sp>
      <p:sp>
        <p:nvSpPr>
          <p:cNvPr id="8" name="Text 4"/>
          <p:cNvSpPr/>
          <p:nvPr/>
        </p:nvSpPr>
        <p:spPr>
          <a:xfrm>
            <a:off x="502920" y="4590288"/>
            <a:ext cx="8138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30" i="1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Blended % of CMS reflects the actual engagement. Dates, amendment counts, and notice provisions are shown illustratively in this sample; actual values are itemized in the client deliverable.</a:t>
            </a:r>
            <a:endParaRPr lang="en-US" sz="730" dirty="0"/>
          </a:p>
        </p:txBody>
      </p:sp>
      <p:sp>
        <p:nvSpPr>
          <p:cNvPr id="9" name="Text 5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10" name="Text 6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230" y="310896"/>
            <a:ext cx="128016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10896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SECTION 2  ·  CONTRACT INVENTORY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02920" y="566928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top five payer agreements — facility (ASC).</a:t>
            </a:r>
            <a:endParaRPr lang="en-US" sz="23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572768"/>
          <a:ext cx="8138160" cy="2346960"/>
        </p:xfrm>
        <a:graphic>
          <a:graphicData uri="http://schemas.openxmlformats.org/drawingml/2006/table">
            <a:tbl>
              <a:tblPr/>
              <a:tblGrid>
                <a:gridCol w="1234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Payer</a:t>
                      </a:r>
                      <a:endParaRPr lang="en-US" sz="8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Effective date</a:t>
                      </a:r>
                      <a:endParaRPr lang="en-US" sz="8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Blended % of CMS</a:t>
                      </a:r>
                      <a:endParaRPr lang="en-US" sz="8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Amend.</a:t>
                      </a:r>
                      <a:endParaRPr lang="en-US" sz="8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Renewal structure</a:t>
                      </a:r>
                      <a:endParaRPr lang="en-US" sz="8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Termination notice</a:t>
                      </a:r>
                      <a:endParaRPr lang="en-US" sz="8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Change-of-control provision</a:t>
                      </a:r>
                      <a:endParaRPr lang="en-US" sz="8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8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BCBS</a:t>
                      </a:r>
                      <a:endParaRPr lang="en-US" sz="78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Jun 2009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170.3%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0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Evergreen — never re-opened since execution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90 days, without cause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Written notice within 30 days of close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8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UnitedHealthcare</a:t>
                      </a:r>
                      <a:endParaRPr lang="en-US" sz="78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Sep 2010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b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113.4%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0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Evergreen — annual auto-renewal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120 days, without cause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Payer consent required for assignment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80" b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Aetna</a:t>
                      </a:r>
                      <a:endParaRPr lang="en-US" sz="78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i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Unconfirmed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~115% (avg paid)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Unk.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i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Unconfirmed — open diligence item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i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Unconfirmed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i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Unconfirmed — to be resolved pre-close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80" b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Humana</a:t>
                      </a:r>
                      <a:endParaRPr lang="en-US" sz="78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i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Not produced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—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—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—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—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i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Requested from target — open diligence item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8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Cigna</a:t>
                      </a:r>
                      <a:endParaRPr lang="en-US" sz="78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Apr 2015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171.8%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Evergreen — annual auto-renewal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90 days, without cause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6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Notice within 60 days of close</a:t>
                      </a:r>
                      <a:endParaRPr lang="en-US" sz="76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02920" y="3950208"/>
            <a:ext cx="8138160" cy="566928"/>
          </a:xfrm>
          <a:prstGeom prst="roundRect">
            <a:avLst>
              <a:gd name="adj" fmla="val 8065"/>
            </a:avLst>
          </a:prstGeom>
          <a:solidFill>
            <a:srgbClr val="0210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777240" y="3950208"/>
            <a:ext cx="7589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880" b="1" dirty="0">
                <a:solidFill>
                  <a:srgbClr val="FFFFFF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The inventory's tell:  </a:t>
            </a:r>
            <a:r>
              <a:rPr lang="en-US" sz="88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facility effective dates of 2009–2015 with zero or one amendment. These agreements predate the platform's growth and were never re-opened — which is exactly where the ~$5.3M repricing pool sits, and why two of five contracts remain open documentation items.</a:t>
            </a:r>
            <a:endParaRPr lang="en-US" sz="880" dirty="0"/>
          </a:p>
        </p:txBody>
      </p:sp>
      <p:sp>
        <p:nvSpPr>
          <p:cNvPr id="8" name="Text 4"/>
          <p:cNvSpPr/>
          <p:nvPr/>
        </p:nvSpPr>
        <p:spPr>
          <a:xfrm>
            <a:off x="502920" y="4590288"/>
            <a:ext cx="8138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30" i="1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Blended % of CMS reflects the actual engagement. Dates, amendment counts, and notice provisions are shown illustratively in this sample; actual values are itemized in the client deliverable.</a:t>
            </a:r>
            <a:endParaRPr lang="en-US" sz="730" dirty="0"/>
          </a:p>
        </p:txBody>
      </p:sp>
      <p:sp>
        <p:nvSpPr>
          <p:cNvPr id="9" name="Text 5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10" name="Text 6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230" y="310896"/>
            <a:ext cx="128016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10896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SECTION 3  ·  REVENUE MAPPING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02920" y="566928"/>
            <a:ext cx="6766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Where the money comes from — payer and code concentration.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411480" y="1572768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Facility payments by payer (2025)</a:t>
            </a:r>
            <a:endParaRPr lang="en-US" sz="105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411480" y="1828800"/>
          <a:ext cx="4114800" cy="288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Shape 3"/>
          <p:cNvSpPr/>
          <p:nvPr/>
        </p:nvSpPr>
        <p:spPr>
          <a:xfrm>
            <a:off x="4892040" y="1783080"/>
            <a:ext cx="3749040" cy="859536"/>
          </a:xfrm>
          <a:prstGeom prst="roundRect">
            <a:avLst>
              <a:gd name="adj" fmla="val 5319"/>
            </a:avLst>
          </a:prstGeom>
          <a:solidFill>
            <a:srgbClr val="E8F1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5074920" y="1783080"/>
            <a:ext cx="86868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C1006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49%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5989320" y="1856232"/>
            <a:ext cx="25146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84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of facility revenue sits in one code — cataract surgery (CPT 66984), $7.3M of $15.0M billed</a:t>
            </a:r>
            <a:endParaRPr lang="en-US" sz="840" dirty="0"/>
          </a:p>
        </p:txBody>
      </p:sp>
      <p:sp>
        <p:nvSpPr>
          <p:cNvPr id="10" name="Shape 6"/>
          <p:cNvSpPr/>
          <p:nvPr/>
        </p:nvSpPr>
        <p:spPr>
          <a:xfrm>
            <a:off x="4892040" y="2752344"/>
            <a:ext cx="3749040" cy="859536"/>
          </a:xfrm>
          <a:prstGeom prst="roundRect">
            <a:avLst>
              <a:gd name="adj" fmla="val 5319"/>
            </a:avLst>
          </a:prstGeom>
          <a:solidFill>
            <a:srgbClr val="E8F1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5074920" y="2752344"/>
            <a:ext cx="86868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C1006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56%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5989320" y="2825496"/>
            <a:ext cx="25146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84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in just two codes once complex cataract w/ IOL (66991) is added — making code-level carveouts the highest-leverage negotiation instrument</a:t>
            </a:r>
            <a:endParaRPr lang="en-US" sz="840" dirty="0"/>
          </a:p>
        </p:txBody>
      </p:sp>
      <p:sp>
        <p:nvSpPr>
          <p:cNvPr id="13" name="Shape 9"/>
          <p:cNvSpPr/>
          <p:nvPr/>
        </p:nvSpPr>
        <p:spPr>
          <a:xfrm>
            <a:off x="4892040" y="3721608"/>
            <a:ext cx="3749040" cy="859536"/>
          </a:xfrm>
          <a:prstGeom prst="roundRect">
            <a:avLst>
              <a:gd name="adj" fmla="val 5319"/>
            </a:avLst>
          </a:prstGeom>
          <a:solidFill>
            <a:srgbClr val="E8F1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5074920" y="3721608"/>
            <a:ext cx="86868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C1006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2/3</a:t>
            </a:r>
            <a:endParaRPr lang="en-US" sz="1900" dirty="0"/>
          </a:p>
        </p:txBody>
      </p:sp>
      <p:sp>
        <p:nvSpPr>
          <p:cNvPr id="15" name="Text 11"/>
          <p:cNvSpPr/>
          <p:nvPr/>
        </p:nvSpPr>
        <p:spPr>
          <a:xfrm>
            <a:off x="5989320" y="3794760"/>
            <a:ext cx="25146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84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of professional revenue concentrated in the top 10 CPT/HCPCS codes</a:t>
            </a:r>
            <a:endParaRPr lang="en-US" sz="840" dirty="0"/>
          </a:p>
        </p:txBody>
      </p:sp>
      <p:sp>
        <p:nvSpPr>
          <p:cNvPr id="16" name="Text 12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17" name="Text 13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230" y="310896"/>
            <a:ext cx="128016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10896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SECTION 4  ·  PROFESSIONAL CONTRACTS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02920" y="566928"/>
            <a:ext cx="6766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Current professional rates as a percentage of CMS.</a:t>
            </a:r>
            <a:endParaRPr lang="en-US" sz="23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627632"/>
          <a:ext cx="8138160" cy="1865376"/>
        </p:xfrm>
        <a:graphic>
          <a:graphicData uri="http://schemas.openxmlformats.org/drawingml/2006/table">
            <a:tbl>
              <a:tblPr/>
              <a:tblGrid>
                <a:gridCol w="265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Service category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UnitedHealthcare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BCBS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Aetna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Cigna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Surgical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137.1%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166.9%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N/A*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144.7%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Evaluation &amp; Management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82.6%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113.5%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156.4%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107.7%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Ophthalmology / Diagnostic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171.6%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152.5%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186.1%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128.9%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Overall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131.6%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152.5%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156.4%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108.1%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502920" y="3703320"/>
            <a:ext cx="8138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14300" indent="-114300">
              <a:lnSpc>
                <a:spcPct val="110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Aetna is under contract until January 2028 at favorable rates; surgical fee schedule not produced by the target (flagged as an open diligence item).</a:t>
            </a:r>
            <a:endParaRPr lang="en-US" sz="900" dirty="0"/>
          </a:p>
          <a:p>
            <a:pPr marL="114300" indent="-114300">
              <a:lnSpc>
                <a:spcPct val="110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UnitedHealthcare E&amp;M at 82.6% of CMS is the weakest professional rate position in the book — below Medicare-relative parity on the highest-frequency service line.</a:t>
            </a:r>
            <a:endParaRPr lang="en-US" sz="900" dirty="0"/>
          </a:p>
          <a:p>
            <a:pPr marL="114300" indent="-114300">
              <a:lnSpc>
                <a:spcPct val="110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All rates derived from Fulcrum's price transparency dataset and validated against the target's billing data and market expertise.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5" name="Text 4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230" y="310896"/>
            <a:ext cx="128016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10896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SECTION 4  ·  PROFESSIONAL CONTRACTS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02920" y="566928"/>
            <a:ext cx="6766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Contract percentile rank — 225 practices, 50-mile radius.</a:t>
            </a:r>
            <a:endParaRPr lang="en-US" sz="23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627632"/>
          <a:ext cx="8138160" cy="146304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Code range / service family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United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BCBS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Aetna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Cigna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Surgery (10004–69990)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32nd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91st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N/A*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77th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Medicine services (90281–99607)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55th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91st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85th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58th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Evaluation &amp; Management (99202–99499)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10th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99th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93rd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58th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Shape 2"/>
          <p:cNvSpPr/>
          <p:nvPr/>
        </p:nvSpPr>
        <p:spPr>
          <a:xfrm>
            <a:off x="502920" y="3310128"/>
            <a:ext cx="2606040" cy="1371600"/>
          </a:xfrm>
          <a:prstGeom prst="roundRect">
            <a:avLst>
              <a:gd name="adj" fmla="val 4000"/>
            </a:avLst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685800" y="3438144"/>
            <a:ext cx="2240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What the board should see</a:t>
            </a:r>
            <a:endParaRPr lang="en-US" sz="950" dirty="0"/>
          </a:p>
        </p:txBody>
      </p:sp>
      <p:sp>
        <p:nvSpPr>
          <p:cNvPr id="8" name="Text 4"/>
          <p:cNvSpPr/>
          <p:nvPr/>
        </p:nvSpPr>
        <p:spPr>
          <a:xfrm>
            <a:off x="685800" y="3712464"/>
            <a:ext cx="2240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80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The book is anchored by a top-decile BCBS contract — genuine, durable rate strength with the market's largest payer. This is the asset.</a:t>
            </a:r>
            <a:endParaRPr lang="en-US" sz="800" dirty="0"/>
          </a:p>
        </p:txBody>
      </p:sp>
      <p:sp>
        <p:nvSpPr>
          <p:cNvPr id="5" name="Shape 5"/>
          <p:cNvSpPr/>
          <p:nvPr/>
        </p:nvSpPr>
        <p:spPr>
          <a:xfrm>
            <a:off x="3291840" y="3310128"/>
            <a:ext cx="2606040" cy="1371600"/>
          </a:xfrm>
          <a:prstGeom prst="roundRect">
            <a:avLst>
              <a:gd name="adj" fmla="val 4000"/>
            </a:avLst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3474720" y="3438144"/>
            <a:ext cx="2240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Where the risk sits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3474720" y="3712464"/>
            <a:ext cx="2240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80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UHC E&amp;M at the 10th percentile means the platform is being paid less for an office visit than ~90% of the market. A +22% increase only reaches the median; +55% reaches the 75th percentile.</a:t>
            </a:r>
            <a:endParaRPr lang="en-US" sz="800" dirty="0"/>
          </a:p>
        </p:txBody>
      </p:sp>
      <p:sp>
        <p:nvSpPr>
          <p:cNvPr id="12" name="Shape 8"/>
          <p:cNvSpPr/>
          <p:nvPr/>
        </p:nvSpPr>
        <p:spPr>
          <a:xfrm>
            <a:off x="6080760" y="3310128"/>
            <a:ext cx="2606040" cy="1371600"/>
          </a:xfrm>
          <a:prstGeom prst="roundRect">
            <a:avLst>
              <a:gd name="adj" fmla="val 4000"/>
            </a:avLst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6263640" y="3438144"/>
            <a:ext cx="2240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Why it's addressable</a:t>
            </a:r>
            <a:endParaRPr lang="en-US" sz="950" dirty="0"/>
          </a:p>
        </p:txBody>
      </p:sp>
      <p:sp>
        <p:nvSpPr>
          <p:cNvPr id="14" name="Text 10"/>
          <p:cNvSpPr/>
          <p:nvPr/>
        </p:nvSpPr>
        <p:spPr>
          <a:xfrm>
            <a:off x="6263640" y="3712464"/>
            <a:ext cx="2240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800" dirty="0">
                <a:solidFill>
                  <a:srgbClr val="002545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Cigna requires only ~10% to reach the 75th percentile. Both gaps are demonstrable with named-competitor rate evidence — not negotiating opinion.</a:t>
            </a:r>
            <a:endParaRPr lang="en-US" sz="800" dirty="0"/>
          </a:p>
        </p:txBody>
      </p:sp>
      <p:sp>
        <p:nvSpPr>
          <p:cNvPr id="15" name="Text 11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16" name="Text 12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230" y="310896"/>
            <a:ext cx="1280160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10896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08D57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SECTION 4  ·  PROFESSIONAL CONTRACTS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02920" y="566928"/>
            <a:ext cx="6766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002545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How the Practice's rates compare to named competitors.</a:t>
            </a:r>
            <a:endParaRPr lang="en-US" sz="23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627632"/>
          <a:ext cx="8138160" cy="2048256"/>
        </p:xfrm>
        <a:graphic>
          <a:graphicData uri="http://schemas.openxmlformats.org/drawingml/2006/table">
            <a:tbl>
              <a:tblPr/>
              <a:tblGrid>
                <a:gridCol w="2834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Group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UnitedHealthcare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BCBS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Aetna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Cigna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5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C1006A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The Practice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132%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152%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156%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108%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Competitor A (independent)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116%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152%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112%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108%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Competitor B (independent)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123%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152%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112%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129%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Competitor C (academic system)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251%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152%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N/A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110%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Competitor D (independent)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128%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152%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146%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2545"/>
                          </a:solidFill>
                          <a:latin typeface="Libre Franklin" pitchFamily="34" charset="0"/>
                          <a:ea typeface="Libre Franklin" pitchFamily="34" charset="-122"/>
                          <a:cs typeface="Libre Franklin" pitchFamily="34" charset="-120"/>
                        </a:rPr>
                        <a:t>138%</a:t>
                      </a:r>
                      <a:endParaRPr lang="en-US" sz="900" dirty="0">
                        <a:latin typeface="Libre Franklin" charset="0"/>
                        <a:ea typeface="Libre Franklin" charset="0"/>
                        <a:cs typeface="Libre Franklin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E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502920" y="374904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Average % of Medicare across the codes driving the top 80% of procedure volume. Competitor names are disclosed in the full engagement deliverable; withheld here.</a:t>
            </a:r>
            <a:endParaRPr lang="en-US" sz="850" dirty="0"/>
          </a:p>
        </p:txBody>
      </p:sp>
      <p:sp>
        <p:nvSpPr>
          <p:cNvPr id="7" name="Shape 3"/>
          <p:cNvSpPr/>
          <p:nvPr/>
        </p:nvSpPr>
        <p:spPr>
          <a:xfrm>
            <a:off x="502920" y="4114800"/>
            <a:ext cx="8138160" cy="603504"/>
          </a:xfrm>
          <a:prstGeom prst="roundRect">
            <a:avLst>
              <a:gd name="adj" fmla="val 7576"/>
            </a:avLst>
          </a:prstGeom>
          <a:solidFill>
            <a:srgbClr val="0210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777240" y="4114800"/>
            <a:ext cx="75895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Reading the table:  </a:t>
            </a:r>
            <a:r>
              <a:rPr lang="en-US" sz="900" dirty="0">
                <a:solidFill>
                  <a:srgbClr val="C8A878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BCBS pays a standardized schedule market-wide (152% for every group) — professional upside there is structural, not negotiable. The academic system's 251% with UHC shows what scale leverage buys; the Practice's UHC and Cigna positions lag beatable independent peers.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502920" y="479602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50" dirty="0">
                <a:solidFill>
                  <a:srgbClr val="C1006A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SAMPLE REPORT</a:t>
            </a:r>
            <a:r>
              <a:rPr lang="en-US" sz="750" kern="0" spc="5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  —  illustrative of an actual Fulcrum Health Partners deliverable; client identity withheld</a:t>
            </a:r>
            <a:endParaRPr lang="en-US" sz="750" dirty="0"/>
          </a:p>
        </p:txBody>
      </p:sp>
      <p:sp>
        <p:nvSpPr>
          <p:cNvPr id="5" name="Text 6"/>
          <p:cNvSpPr/>
          <p:nvPr/>
        </p:nvSpPr>
        <p:spPr>
          <a:xfrm>
            <a:off x="8275320" y="47960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E80"/>
                </a:solidFill>
                <a:latin typeface="Libre Franklin" pitchFamily="34" charset="0"/>
                <a:ea typeface="Libre Franklin" pitchFamily="34" charset="-122"/>
                <a:cs typeface="Libre Franklin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2770</Words>
  <Application>Microsoft Office PowerPoint</Application>
  <PresentationFormat>On-screen Show (16:9)</PresentationFormat>
  <Paragraphs>403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Inter</vt:lpstr>
      <vt:lpstr>Source Serif 4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Fulcrum Health Partners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Payer Contract Diligence — Executive Report (Sample)</dc:title>
  <dc:subject>Payer contract diligence sample</dc:subject>
  <dc:creator>Fulcrum Health Partners</dc:creator>
  <cp:lastModifiedBy>Fulcrum Health Partners</cp:lastModifiedBy>
  <cp:revision>1</cp:revision>
  <dcterms:created xsi:type="dcterms:W3CDTF">2026-07-03T04:27:08Z</dcterms:created>
  <dcterms:modified xsi:type="dcterms:W3CDTF">2026-07-03T04:31:16Z</dcterms:modified>
</cp:coreProperties>
</file>